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3"/>
  </p:handoutMasterIdLst>
  <p:sldIdLst>
    <p:sldId id="261" r:id="rId2"/>
    <p:sldId id="258" r:id="rId3"/>
    <p:sldId id="259" r:id="rId4"/>
    <p:sldId id="260" r:id="rId5"/>
    <p:sldId id="262" r:id="rId6"/>
    <p:sldId id="263" r:id="rId7"/>
    <p:sldId id="264" r:id="rId8"/>
    <p:sldId id="265" r:id="rId9"/>
    <p:sldId id="266" r:id="rId10"/>
    <p:sldId id="268"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35" autoAdjust="0"/>
  </p:normalViewPr>
  <p:slideViewPr>
    <p:cSldViewPr>
      <p:cViewPr>
        <p:scale>
          <a:sx n="60" d="100"/>
          <a:sy n="60" d="100"/>
        </p:scale>
        <p:origin x="-1644" y="-29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1" d="100"/>
          <a:sy n="71" d="100"/>
        </p:scale>
        <p:origin x="-3062"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13D27B6-5442-4C36-A724-6058C505391E}" type="datetimeFigureOut">
              <a:rPr lang="en-US" smtClean="0"/>
              <a:t>8/2/2017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748817A-A55C-44D3-9E0B-03B8F2DB15C9}" type="slidenum">
              <a:rPr lang="en-US" smtClean="0"/>
              <a:t>‹#›</a:t>
            </a:fld>
            <a:endParaRPr lang="en-US" dirty="0"/>
          </a:p>
        </p:txBody>
      </p:sp>
    </p:spTree>
    <p:extLst>
      <p:ext uri="{BB962C8B-B14F-4D97-AF65-F5344CB8AC3E}">
        <p14:creationId xmlns:p14="http://schemas.microsoft.com/office/powerpoint/2010/main" val="1088557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3"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fontAlgn="base">
              <a:spcBef>
                <a:spcPct val="0"/>
              </a:spcBef>
              <a:spcAft>
                <a:spcPct val="0"/>
              </a:spcAft>
              <a:defRPr/>
            </a:pPr>
            <a:r>
              <a:rPr lang="en-US" dirty="0" smtClean="0">
                <a:solidFill>
                  <a:prstClr val="black">
                    <a:tint val="75000"/>
                  </a:prstClr>
                </a:solidFill>
              </a:rPr>
              <a:t>August 9-10	</a:t>
            </a:r>
            <a:endParaRPr lang="en-US" dirty="0">
              <a:solidFill>
                <a:prstClr val="black">
                  <a:tint val="75000"/>
                </a:prstClr>
              </a:solidFill>
            </a:endParaRPr>
          </a:p>
        </p:txBody>
      </p:sp>
      <p:sp>
        <p:nvSpPr>
          <p:cNvPr id="14"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fontAlgn="base">
              <a:spcBef>
                <a:spcPct val="0"/>
              </a:spcBef>
              <a:spcAft>
                <a:spcPct val="0"/>
              </a:spcAft>
              <a:defRPr/>
            </a:pPr>
            <a:r>
              <a:rPr lang="en-US" dirty="0" smtClean="0">
                <a:solidFill>
                  <a:prstClr val="black">
                    <a:tint val="75000"/>
                  </a:prstClr>
                </a:solidFill>
              </a:rPr>
              <a:t>2017 Annual Business Meeting</a:t>
            </a:r>
            <a:endParaRPr lang="en-US" dirty="0">
              <a:solidFill>
                <a:prstClr val="black">
                  <a:tint val="75000"/>
                </a:prstClr>
              </a:solidFill>
            </a:endParaRPr>
          </a:p>
        </p:txBody>
      </p:sp>
      <p:sp>
        <p:nvSpPr>
          <p:cNvPr id="15"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smtClean="0">
                <a:latin typeface="Arial" charset="0"/>
              </a:rPr>
              <a:t>Chandler, Arizona</a:t>
            </a:r>
            <a:endParaRPr lang="en-US" altLang="en-US" dirty="0">
              <a:latin typeface="Arial" charset="0"/>
            </a:endParaRPr>
          </a:p>
        </p:txBody>
      </p:sp>
    </p:spTree>
    <p:extLst>
      <p:ext uri="{BB962C8B-B14F-4D97-AF65-F5344CB8AC3E}">
        <p14:creationId xmlns:p14="http://schemas.microsoft.com/office/powerpoint/2010/main" val="3685231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Slide Number Placeholder 5"/>
          <p:cNvSpPr txBox="1">
            <a:spLocks/>
          </p:cNvSpPr>
          <p:nvPr/>
        </p:nvSpPr>
        <p:spPr>
          <a:xfrm>
            <a:off x="6019800" y="6110287"/>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endParaRPr lang="en-US" altLang="en-US" dirty="0"/>
          </a:p>
        </p:txBody>
      </p:sp>
      <p:sp>
        <p:nvSpPr>
          <p:cNvPr id="9" name="TextBox 8"/>
          <p:cNvSpPr txBox="1">
            <a:spLocks noChangeArrowheads="1"/>
          </p:cNvSpPr>
          <p:nvPr/>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smtClean="0">
                <a:solidFill>
                  <a:schemeClr val="tx1"/>
                </a:solidFill>
              </a:rPr>
              <a:t>2017 Annual Business Meeting</a:t>
            </a:r>
            <a:endParaRPr lang="en-US" altLang="en-US" dirty="0" smtClean="0">
              <a:solidFill>
                <a:schemeClr val="tx1"/>
              </a:solidFill>
            </a:endParaRPr>
          </a:p>
        </p:txBody>
      </p:sp>
      <p:sp>
        <p:nvSpPr>
          <p:cNvPr id="13" name="Date Placeholder 3"/>
          <p:cNvSpPr txBox="1">
            <a:spLocks/>
          </p:cNvSpPr>
          <p:nvPr/>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smtClean="0">
                <a:solidFill>
                  <a:schemeClr val="tx1"/>
                </a:solidFill>
              </a:rPr>
              <a:t>August 9-10</a:t>
            </a:r>
            <a:endParaRPr lang="en-US" dirty="0">
              <a:solidFill>
                <a:schemeClr val="tx1"/>
              </a:solidFill>
            </a:endParaRPr>
          </a:p>
        </p:txBody>
      </p:sp>
      <p:sp>
        <p:nvSpPr>
          <p:cNvPr id="14" name="Slide Number Placeholder 5"/>
          <p:cNvSpPr txBox="1">
            <a:spLocks/>
          </p:cNvSpPr>
          <p:nvPr/>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smtClean="0">
                <a:solidFill>
                  <a:schemeClr val="tx1"/>
                </a:solidFill>
              </a:rPr>
              <a:t>Chandler, Arizona</a:t>
            </a:r>
            <a:endParaRPr lang="en-US" altLang="en-US" dirty="0">
              <a:solidFill>
                <a:schemeClr val="tx1"/>
              </a:solidFill>
            </a:endParaRPr>
          </a:p>
        </p:txBody>
      </p:sp>
      <p:sp>
        <p:nvSpPr>
          <p:cNvPr id="3" name="Content Placeholder 2"/>
          <p:cNvSpPr>
            <a:spLocks noGrp="1"/>
          </p:cNvSpPr>
          <p:nvPr>
            <p:ph idx="1"/>
          </p:nvPr>
        </p:nvSpPr>
        <p:spPr>
          <a:xfrm>
            <a:off x="455295" y="1965324"/>
            <a:ext cx="8229600" cy="4144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itle 19"/>
          <p:cNvSpPr>
            <a:spLocks noGrp="1"/>
          </p:cNvSpPr>
          <p:nvPr>
            <p:ph type="title"/>
          </p:nvPr>
        </p:nvSpPr>
        <p:spPr>
          <a:xfrm>
            <a:off x="457200" y="274638"/>
            <a:ext cx="8229600" cy="1143000"/>
          </a:xfrm>
          <a:prstGeom prst="rect">
            <a:avLst/>
          </a:prstGeo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035208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TextBox 9"/>
          <p:cNvSpPr txBox="1">
            <a:spLocks noChangeArrowheads="1"/>
          </p:cNvSpPr>
          <p:nvPr userDrawn="1"/>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smtClean="0">
                <a:solidFill>
                  <a:schemeClr val="tx1"/>
                </a:solidFill>
              </a:rPr>
              <a:t>2017 Annual Business Meeting</a:t>
            </a:r>
            <a:endParaRPr lang="en-US" altLang="en-US" dirty="0" smtClean="0">
              <a:solidFill>
                <a:schemeClr val="tx1"/>
              </a:solidFill>
            </a:endParaRPr>
          </a:p>
        </p:txBody>
      </p:sp>
      <p:sp>
        <p:nvSpPr>
          <p:cNvPr id="11" name="Date Placeholder 3"/>
          <p:cNvSpPr txBox="1">
            <a:spLocks/>
          </p:cNvSpPr>
          <p:nvPr userDrawn="1"/>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smtClean="0">
                <a:solidFill>
                  <a:schemeClr val="tx1"/>
                </a:solidFill>
              </a:rPr>
              <a:t>August 9-10</a:t>
            </a:r>
            <a:endParaRPr lang="en-US" dirty="0">
              <a:solidFill>
                <a:schemeClr val="tx1"/>
              </a:solidFill>
            </a:endParaRPr>
          </a:p>
        </p:txBody>
      </p:sp>
      <p:sp>
        <p:nvSpPr>
          <p:cNvPr id="12" name="Slide Number Placeholder 5"/>
          <p:cNvSpPr txBox="1">
            <a:spLocks/>
          </p:cNvSpPr>
          <p:nvPr userDrawn="1"/>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smtClean="0">
                <a:solidFill>
                  <a:schemeClr val="tx1"/>
                </a:solidFill>
              </a:rPr>
              <a:t>Chandler, Arizona</a:t>
            </a:r>
            <a:endParaRPr lang="en-US" altLang="en-US" dirty="0">
              <a:solidFill>
                <a:schemeClr val="tx1"/>
              </a:solidFill>
            </a:endParaRPr>
          </a:p>
        </p:txBody>
      </p:sp>
    </p:spTree>
    <p:extLst>
      <p:ext uri="{BB962C8B-B14F-4D97-AF65-F5344CB8AC3E}">
        <p14:creationId xmlns:p14="http://schemas.microsoft.com/office/powerpoint/2010/main" val="303589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extBox 9"/>
          <p:cNvSpPr txBox="1">
            <a:spLocks noChangeArrowheads="1"/>
          </p:cNvSpPr>
          <p:nvPr userDrawn="1"/>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smtClean="0">
                <a:solidFill>
                  <a:schemeClr val="tx1"/>
                </a:solidFill>
              </a:rPr>
              <a:t>2017 Annual Business Meeting</a:t>
            </a:r>
            <a:endParaRPr lang="en-US" altLang="en-US" dirty="0" smtClean="0">
              <a:solidFill>
                <a:schemeClr val="tx1"/>
              </a:solidFill>
            </a:endParaRPr>
          </a:p>
        </p:txBody>
      </p:sp>
      <p:sp>
        <p:nvSpPr>
          <p:cNvPr id="12" name="Date Placeholder 3"/>
          <p:cNvSpPr txBox="1">
            <a:spLocks/>
          </p:cNvSpPr>
          <p:nvPr userDrawn="1"/>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smtClean="0">
                <a:solidFill>
                  <a:schemeClr val="tx1"/>
                </a:solidFill>
              </a:rPr>
              <a:t>August 9-10</a:t>
            </a:r>
            <a:endParaRPr lang="en-US" dirty="0">
              <a:solidFill>
                <a:schemeClr val="tx1"/>
              </a:solidFill>
            </a:endParaRPr>
          </a:p>
        </p:txBody>
      </p:sp>
      <p:sp>
        <p:nvSpPr>
          <p:cNvPr id="13" name="Slide Number Placeholder 5"/>
          <p:cNvSpPr txBox="1">
            <a:spLocks/>
          </p:cNvSpPr>
          <p:nvPr userDrawn="1"/>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smtClean="0">
                <a:solidFill>
                  <a:schemeClr val="tx1"/>
                </a:solidFill>
              </a:rPr>
              <a:t>Chandler, Arizona</a:t>
            </a:r>
            <a:endParaRPr lang="en-US" altLang="en-US" dirty="0">
              <a:solidFill>
                <a:schemeClr val="tx1"/>
              </a:solidFill>
            </a:endParaRPr>
          </a:p>
        </p:txBody>
      </p:sp>
    </p:spTree>
    <p:extLst>
      <p:ext uri="{BB962C8B-B14F-4D97-AF65-F5344CB8AC3E}">
        <p14:creationId xmlns:p14="http://schemas.microsoft.com/office/powerpoint/2010/main" val="3591691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extBox 9"/>
          <p:cNvSpPr txBox="1">
            <a:spLocks noChangeArrowheads="1"/>
          </p:cNvSpPr>
          <p:nvPr userDrawn="1"/>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smtClean="0">
                <a:solidFill>
                  <a:schemeClr val="tx1"/>
                </a:solidFill>
              </a:rPr>
              <a:t>2017 Annual Business Meeting</a:t>
            </a:r>
            <a:endParaRPr lang="en-US" altLang="en-US" dirty="0" smtClean="0">
              <a:solidFill>
                <a:schemeClr val="tx1"/>
              </a:solidFill>
            </a:endParaRPr>
          </a:p>
        </p:txBody>
      </p:sp>
      <p:sp>
        <p:nvSpPr>
          <p:cNvPr id="11" name="Date Placeholder 3"/>
          <p:cNvSpPr txBox="1">
            <a:spLocks/>
          </p:cNvSpPr>
          <p:nvPr userDrawn="1"/>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smtClean="0">
                <a:solidFill>
                  <a:schemeClr val="tx1"/>
                </a:solidFill>
              </a:rPr>
              <a:t>August 9-10</a:t>
            </a:r>
            <a:endParaRPr lang="en-US" dirty="0">
              <a:solidFill>
                <a:schemeClr val="tx1"/>
              </a:solidFill>
            </a:endParaRPr>
          </a:p>
        </p:txBody>
      </p:sp>
      <p:sp>
        <p:nvSpPr>
          <p:cNvPr id="12" name="Slide Number Placeholder 5"/>
          <p:cNvSpPr txBox="1">
            <a:spLocks/>
          </p:cNvSpPr>
          <p:nvPr userDrawn="1"/>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smtClean="0">
                <a:solidFill>
                  <a:schemeClr val="tx1"/>
                </a:solidFill>
              </a:rPr>
              <a:t>Chandler, Arizona</a:t>
            </a:r>
            <a:endParaRPr lang="en-US" altLang="en-US" dirty="0">
              <a:solidFill>
                <a:schemeClr val="tx1"/>
              </a:solidFill>
            </a:endParaRPr>
          </a:p>
        </p:txBody>
      </p:sp>
    </p:spTree>
    <p:extLst>
      <p:ext uri="{BB962C8B-B14F-4D97-AF65-F5344CB8AC3E}">
        <p14:creationId xmlns:p14="http://schemas.microsoft.com/office/powerpoint/2010/main" val="3584266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extBox 7"/>
          <p:cNvSpPr txBox="1">
            <a:spLocks noChangeArrowheads="1"/>
          </p:cNvSpPr>
          <p:nvPr userDrawn="1"/>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smtClean="0">
                <a:solidFill>
                  <a:schemeClr val="tx1"/>
                </a:solidFill>
              </a:rPr>
              <a:t>2017 Annual Business Meeting</a:t>
            </a:r>
            <a:endParaRPr lang="en-US" altLang="en-US" dirty="0" smtClean="0">
              <a:solidFill>
                <a:schemeClr val="tx1"/>
              </a:solidFill>
            </a:endParaRPr>
          </a:p>
        </p:txBody>
      </p:sp>
      <p:sp>
        <p:nvSpPr>
          <p:cNvPr id="9" name="Date Placeholder 3"/>
          <p:cNvSpPr txBox="1">
            <a:spLocks/>
          </p:cNvSpPr>
          <p:nvPr userDrawn="1"/>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smtClean="0">
                <a:solidFill>
                  <a:schemeClr val="tx1"/>
                </a:solidFill>
              </a:rPr>
              <a:t>August 9-10</a:t>
            </a:r>
            <a:endParaRPr lang="en-US" dirty="0">
              <a:solidFill>
                <a:schemeClr val="tx1"/>
              </a:solidFill>
            </a:endParaRPr>
          </a:p>
        </p:txBody>
      </p:sp>
      <p:sp>
        <p:nvSpPr>
          <p:cNvPr id="10" name="Slide Number Placeholder 5"/>
          <p:cNvSpPr txBox="1">
            <a:spLocks/>
          </p:cNvSpPr>
          <p:nvPr userDrawn="1"/>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smtClean="0">
                <a:solidFill>
                  <a:schemeClr val="tx1"/>
                </a:solidFill>
              </a:rPr>
              <a:t>Chandler, Arizona</a:t>
            </a:r>
            <a:endParaRPr lang="en-US" altLang="en-US" dirty="0">
              <a:solidFill>
                <a:schemeClr val="tx1"/>
              </a:solidFill>
            </a:endParaRPr>
          </a:p>
        </p:txBody>
      </p:sp>
    </p:spTree>
    <p:extLst>
      <p:ext uri="{BB962C8B-B14F-4D97-AF65-F5344CB8AC3E}">
        <p14:creationId xmlns:p14="http://schemas.microsoft.com/office/powerpoint/2010/main" val="2358275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6157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microsoft.com/office/2007/relationships/hdphoto" Target="../media/hdphoto1.wdp"/><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lumMod val="95000"/>
          </a:schemeClr>
        </a:solidFill>
        <a:effectLst/>
      </p:bgPr>
    </p:bg>
    <p:spTree>
      <p:nvGrpSpPr>
        <p:cNvPr id="1" name=""/>
        <p:cNvGrpSpPr/>
        <p:nvPr/>
      </p:nvGrpSpPr>
      <p:grpSpPr>
        <a:xfrm>
          <a:off x="0" y="0"/>
          <a:ext cx="0" cy="0"/>
          <a:chOff x="0" y="0"/>
          <a:chExt cx="0" cy="0"/>
        </a:xfrm>
      </p:grpSpPr>
      <p:sp>
        <p:nvSpPr>
          <p:cNvPr id="2051" name="Text Placeholder 2"/>
          <p:cNvSpPr>
            <a:spLocks noGrp="1"/>
          </p:cNvSpPr>
          <p:nvPr>
            <p:ph type="body" idx="1"/>
          </p:nvPr>
        </p:nvSpPr>
        <p:spPr bwMode="auto">
          <a:xfrm>
            <a:off x="457200" y="2094549"/>
            <a:ext cx="8229600" cy="4001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fontAlgn="base">
              <a:spcBef>
                <a:spcPct val="0"/>
              </a:spcBef>
              <a:spcAft>
                <a:spcPct val="0"/>
              </a:spcAft>
              <a:defRPr/>
            </a:pPr>
            <a:r>
              <a:rPr lang="en-US" dirty="0" smtClean="0">
                <a:solidFill>
                  <a:prstClr val="black">
                    <a:tint val="75000"/>
                  </a:prstClr>
                </a:solidFill>
              </a:rPr>
              <a:t>August 9-10	</a:t>
            </a:r>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fontAlgn="base">
              <a:spcBef>
                <a:spcPct val="0"/>
              </a:spcBef>
              <a:spcAft>
                <a:spcPct val="0"/>
              </a:spcAft>
              <a:defRPr/>
            </a:pPr>
            <a:r>
              <a:rPr lang="en-US" dirty="0" smtClean="0">
                <a:solidFill>
                  <a:prstClr val="black">
                    <a:tint val="75000"/>
                  </a:prstClr>
                </a:solidFill>
              </a:rPr>
              <a:t>2017 Annual Business Meeting</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smtClean="0">
                <a:latin typeface="Arial" charset="0"/>
              </a:rPr>
              <a:t>Chandler, Arizona</a:t>
            </a:r>
            <a:endParaRPr lang="en-US" altLang="en-US" dirty="0">
              <a:latin typeface="Arial" charset="0"/>
            </a:endParaRPr>
          </a:p>
        </p:txBody>
      </p:sp>
      <p:pic>
        <p:nvPicPr>
          <p:cNvPr id="10" name="Picture 2"/>
          <p:cNvPicPr>
            <a:picLocks noChangeAspect="1" noChangeArrowheads="1"/>
          </p:cNvPicPr>
          <p:nvPr userDrawn="1"/>
        </p:nvPicPr>
        <p:blipFill>
          <a:blip r:embed="rId9" cstate="print">
            <a:extLst>
              <a:ext uri="{BEBA8EAE-BF5A-486C-A8C5-ECC9F3942E4B}">
                <a14:imgProps xmlns:a14="http://schemas.microsoft.com/office/drawing/2010/main">
                  <a14:imgLayer r:embed="rId10">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30480" y="22861"/>
            <a:ext cx="1767708" cy="1501140"/>
          </a:xfrm>
          <a:prstGeom prst="rect">
            <a:avLst/>
          </a:prstGeom>
          <a:solidFill>
            <a:schemeClr val="bg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pic>
    </p:spTree>
    <p:extLst>
      <p:ext uri="{BB962C8B-B14F-4D97-AF65-F5344CB8AC3E}">
        <p14:creationId xmlns:p14="http://schemas.microsoft.com/office/powerpoint/2010/main" val="21382583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8" r:id="rId6"/>
    <p:sldLayoutId id="2147483670" r:id="rId7"/>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spcBef>
                <a:spcPct val="0"/>
              </a:spcBef>
              <a:buFontTx/>
              <a:buNone/>
            </a:pPr>
            <a:endParaRPr lang="en-US" altLang="en-US" sz="2400" dirty="0" smtClean="0">
              <a:latin typeface="Arial" panose="020B0604020202020204" pitchFamily="34" charset="0"/>
            </a:endParaRPr>
          </a:p>
          <a:p>
            <a:pPr algn="ctr">
              <a:spcBef>
                <a:spcPct val="0"/>
              </a:spcBef>
              <a:buFontTx/>
              <a:buNone/>
            </a:pPr>
            <a:r>
              <a:rPr lang="en-US" altLang="en-US" b="1" dirty="0" smtClean="0"/>
              <a:t>2017 </a:t>
            </a:r>
            <a:r>
              <a:rPr lang="en-US" altLang="en-US" b="1" dirty="0"/>
              <a:t>Annual IFTA Business Meeting</a:t>
            </a:r>
          </a:p>
          <a:p>
            <a:pPr algn="ctr">
              <a:spcBef>
                <a:spcPct val="0"/>
              </a:spcBef>
              <a:buFontTx/>
              <a:buNone/>
            </a:pPr>
            <a:r>
              <a:rPr lang="en-US" altLang="en-US" b="1" dirty="0"/>
              <a:t>August </a:t>
            </a:r>
            <a:r>
              <a:rPr lang="en-US" altLang="en-US" b="1" dirty="0" smtClean="0"/>
              <a:t>9-10, 2017</a:t>
            </a:r>
            <a:endParaRPr lang="en-US" altLang="en-US" b="1" dirty="0"/>
          </a:p>
          <a:p>
            <a:pPr algn="ctr">
              <a:spcBef>
                <a:spcPct val="0"/>
              </a:spcBef>
              <a:buFontTx/>
              <a:buNone/>
            </a:pPr>
            <a:r>
              <a:rPr lang="en-US" altLang="en-US" b="1" dirty="0" smtClean="0"/>
              <a:t>Chandler, AZ</a:t>
            </a:r>
            <a:endParaRPr lang="en-US" altLang="en-US" b="1" dirty="0"/>
          </a:p>
          <a:p>
            <a:pPr algn="ctr">
              <a:spcBef>
                <a:spcPct val="0"/>
              </a:spcBef>
              <a:buFontTx/>
              <a:buNone/>
            </a:pPr>
            <a:endParaRPr lang="en-US" altLang="en-US" sz="2800" dirty="0"/>
          </a:p>
          <a:p>
            <a:pPr algn="r">
              <a:spcBef>
                <a:spcPct val="0"/>
              </a:spcBef>
              <a:buFontTx/>
              <a:buNone/>
            </a:pPr>
            <a:r>
              <a:rPr lang="en-US" altLang="en-US" sz="2800" i="1" dirty="0"/>
              <a:t>Presented </a:t>
            </a:r>
            <a:r>
              <a:rPr lang="en-US" altLang="en-US" sz="2800" i="1" dirty="0" smtClean="0"/>
              <a:t>by:</a:t>
            </a:r>
            <a:endParaRPr lang="en-US" altLang="en-US" sz="2800" i="1" dirty="0"/>
          </a:p>
          <a:p>
            <a:pPr algn="r">
              <a:spcBef>
                <a:spcPct val="0"/>
              </a:spcBef>
              <a:buFontTx/>
              <a:buNone/>
            </a:pPr>
            <a:r>
              <a:rPr lang="en-US" altLang="en-US" sz="2800" i="1" dirty="0" smtClean="0"/>
              <a:t>Tim </a:t>
            </a:r>
            <a:r>
              <a:rPr lang="en-US" altLang="en-US" sz="2800" i="1" dirty="0"/>
              <a:t>Ford, </a:t>
            </a:r>
            <a:r>
              <a:rPr lang="en-US" altLang="en-US" sz="2800" i="1" dirty="0" smtClean="0"/>
              <a:t>PCRC Chair </a:t>
            </a:r>
          </a:p>
          <a:p>
            <a:pPr algn="r">
              <a:spcBef>
                <a:spcPct val="0"/>
              </a:spcBef>
              <a:buFontTx/>
              <a:buNone/>
            </a:pPr>
            <a:r>
              <a:rPr lang="en-US" altLang="en-US" sz="2800" i="1" dirty="0" smtClean="0"/>
              <a:t>John Szilagyi, PCRCWG Chair</a:t>
            </a:r>
            <a:endParaRPr lang="en-US" altLang="en-US" sz="2800" i="1" dirty="0"/>
          </a:p>
          <a:p>
            <a:pPr algn="r">
              <a:spcBef>
                <a:spcPct val="0"/>
              </a:spcBef>
              <a:buFontTx/>
              <a:buNone/>
            </a:pPr>
            <a:r>
              <a:rPr lang="en-US" altLang="en-US" sz="2800" i="1" dirty="0" smtClean="0"/>
              <a:t>Rick LaRose, PCRC Board Liaison</a:t>
            </a:r>
            <a:endParaRPr lang="en-US" altLang="en-US" sz="2800" i="1" dirty="0"/>
          </a:p>
          <a:p>
            <a:endParaRPr lang="en-US" dirty="0"/>
          </a:p>
        </p:txBody>
      </p:sp>
      <p:sp>
        <p:nvSpPr>
          <p:cNvPr id="3" name="Title 2"/>
          <p:cNvSpPr>
            <a:spLocks noGrp="1"/>
          </p:cNvSpPr>
          <p:nvPr>
            <p:ph type="title"/>
          </p:nvPr>
        </p:nvSpPr>
        <p:spPr>
          <a:xfrm>
            <a:off x="2057400" y="228600"/>
            <a:ext cx="7086600" cy="1143000"/>
          </a:xfrm>
        </p:spPr>
        <p:txBody>
          <a:bodyPr/>
          <a:lstStyle/>
          <a:p>
            <a:r>
              <a:rPr lang="en-US" sz="3600" b="1" dirty="0">
                <a:cs typeface="Arial" panose="020B0604020202020204" pitchFamily="34" charset="0"/>
              </a:rPr>
              <a:t>Program Compliance </a:t>
            </a:r>
            <a:r>
              <a:rPr lang="en-US" sz="3600" b="1" dirty="0" smtClean="0">
                <a:cs typeface="Arial" panose="020B0604020202020204" pitchFamily="34" charset="0"/>
              </a:rPr>
              <a:t>Reviews</a:t>
            </a:r>
            <a:r>
              <a:rPr lang="en-US" sz="3600" b="1" dirty="0">
                <a:cs typeface="Arial" panose="020B0604020202020204" pitchFamily="34" charset="0"/>
              </a:rPr>
              <a:t/>
            </a:r>
            <a:br>
              <a:rPr lang="en-US" sz="3600" b="1" dirty="0">
                <a:cs typeface="Arial" panose="020B0604020202020204" pitchFamily="34" charset="0"/>
              </a:rPr>
            </a:br>
            <a:r>
              <a:rPr lang="en-US" sz="3600" b="1" dirty="0">
                <a:cs typeface="Arial" panose="020B0604020202020204" pitchFamily="34" charset="0"/>
              </a:rPr>
              <a:t>A </a:t>
            </a:r>
            <a:r>
              <a:rPr lang="en-US" sz="3600" b="1" dirty="0" smtClean="0">
                <a:cs typeface="Arial" panose="020B0604020202020204" pitchFamily="34" charset="0"/>
              </a:rPr>
              <a:t>New </a:t>
            </a:r>
            <a:r>
              <a:rPr lang="en-US" sz="3600" b="1" dirty="0">
                <a:cs typeface="Arial" panose="020B0604020202020204" pitchFamily="34" charset="0"/>
              </a:rPr>
              <a:t>View</a:t>
            </a:r>
          </a:p>
        </p:txBody>
      </p:sp>
    </p:spTree>
    <p:extLst>
      <p:ext uri="{BB962C8B-B14F-4D97-AF65-F5344CB8AC3E}">
        <p14:creationId xmlns:p14="http://schemas.microsoft.com/office/powerpoint/2010/main" val="298401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ebora K Meise\AppData\Local\Microsoft\Windows\INetCache\IE\VBISK1WV\Thought_Bubble_1[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073" y="457200"/>
            <a:ext cx="1447800" cy="1114707"/>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2057399" y="352707"/>
            <a:ext cx="5486401" cy="1524000"/>
          </a:xfrm>
        </p:spPr>
        <p:txBody>
          <a:bodyPr/>
          <a:lstStyle/>
          <a:p>
            <a:pPr marL="0" indent="0" algn="ctr">
              <a:buNone/>
            </a:pPr>
            <a:r>
              <a:rPr lang="en-US" sz="7200" dirty="0" smtClean="0">
                <a:effectLst>
                  <a:outerShdw blurRad="38100" dist="38100" dir="2700000" algn="tl">
                    <a:srgbClr val="000000">
                      <a:alpha val="43137"/>
                    </a:srgbClr>
                  </a:outerShdw>
                </a:effectLst>
              </a:rPr>
              <a:t>Thoughts?</a:t>
            </a:r>
          </a:p>
          <a:p>
            <a:pPr marL="0" indent="0" algn="ctr">
              <a:buNone/>
            </a:pPr>
            <a:endParaRPr lang="en-US" sz="1800" dirty="0"/>
          </a:p>
          <a:p>
            <a:pPr marL="0" indent="0" algn="ctr">
              <a:buNone/>
            </a:pPr>
            <a:endParaRPr lang="en-US" sz="1800" dirty="0" smtClean="0"/>
          </a:p>
          <a:p>
            <a:pPr marL="0" indent="0" algn="ctr">
              <a:buNone/>
            </a:pPr>
            <a:endParaRPr lang="en-US" sz="1800" dirty="0"/>
          </a:p>
        </p:txBody>
      </p:sp>
      <p:sp>
        <p:nvSpPr>
          <p:cNvPr id="6" name="TextBox 5"/>
          <p:cNvSpPr txBox="1"/>
          <p:nvPr/>
        </p:nvSpPr>
        <p:spPr>
          <a:xfrm>
            <a:off x="304800" y="2057400"/>
            <a:ext cx="8534400" cy="4247317"/>
          </a:xfrm>
          <a:prstGeom prst="rect">
            <a:avLst/>
          </a:prstGeom>
          <a:noFill/>
        </p:spPr>
        <p:txBody>
          <a:bodyPr wrap="square" rtlCol="0">
            <a:spAutoFit/>
          </a:bodyPr>
          <a:lstStyle/>
          <a:p>
            <a:pPr marL="285750" indent="-285750">
              <a:buFont typeface="Wingdings" panose="05000000000000000000" pitchFamily="2" charset="2"/>
              <a:buChar char="q"/>
            </a:pPr>
            <a:r>
              <a:rPr lang="en-US" sz="3600" dirty="0" smtClean="0"/>
              <a:t>Focus Reviews on R1555</a:t>
            </a:r>
            <a:br>
              <a:rPr lang="en-US" sz="3600" dirty="0" smtClean="0"/>
            </a:br>
            <a:endParaRPr lang="en-US" sz="3600" dirty="0" smtClean="0"/>
          </a:p>
          <a:p>
            <a:pPr marL="285750" indent="-285750">
              <a:buFont typeface="Wingdings" panose="05000000000000000000" pitchFamily="2" charset="2"/>
              <a:buChar char="q"/>
            </a:pPr>
            <a:r>
              <a:rPr lang="en-US" sz="3600" dirty="0" smtClean="0"/>
              <a:t>Utilize information in Clearinghouse</a:t>
            </a:r>
            <a:br>
              <a:rPr lang="en-US" sz="3600" dirty="0" smtClean="0"/>
            </a:br>
            <a:endParaRPr lang="en-US" sz="3600" dirty="0" smtClean="0"/>
          </a:p>
          <a:p>
            <a:pPr marL="285750" indent="-285750">
              <a:buFont typeface="Wingdings" panose="05000000000000000000" pitchFamily="2" charset="2"/>
              <a:buChar char="q"/>
            </a:pPr>
            <a:r>
              <a:rPr lang="en-US" sz="3600" dirty="0" smtClean="0"/>
              <a:t>Fewer Jurisdiction resources</a:t>
            </a:r>
            <a:br>
              <a:rPr lang="en-US" sz="3600" dirty="0" smtClean="0"/>
            </a:br>
            <a:endParaRPr lang="en-US" sz="3600" dirty="0" smtClean="0"/>
          </a:p>
          <a:p>
            <a:pPr marL="285750" indent="-285750">
              <a:buFont typeface="Wingdings" panose="05000000000000000000" pitchFamily="2" charset="2"/>
              <a:buChar char="q"/>
            </a:pPr>
            <a:r>
              <a:rPr lang="en-US" sz="3600" dirty="0" smtClean="0"/>
              <a:t>Continued verification of Compliance</a:t>
            </a:r>
          </a:p>
          <a:p>
            <a:endParaRPr lang="en-US" dirty="0"/>
          </a:p>
        </p:txBody>
      </p:sp>
    </p:spTree>
    <p:extLst>
      <p:ext uri="{BB962C8B-B14F-4D97-AF65-F5344CB8AC3E}">
        <p14:creationId xmlns:p14="http://schemas.microsoft.com/office/powerpoint/2010/main" val="202494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4000" b="1" dirty="0" smtClean="0"/>
              <a:t>What’s Next…</a:t>
            </a:r>
          </a:p>
          <a:p>
            <a:endParaRPr lang="en-US" dirty="0" smtClean="0"/>
          </a:p>
          <a:p>
            <a:pPr>
              <a:buFont typeface="Wingdings" panose="05000000000000000000" pitchFamily="2" charset="2"/>
              <a:buChar char="q"/>
            </a:pPr>
            <a:r>
              <a:rPr lang="en-US" sz="3600" dirty="0" smtClean="0"/>
              <a:t>Review </a:t>
            </a:r>
            <a:r>
              <a:rPr lang="en-US" sz="3600" dirty="0" smtClean="0"/>
              <a:t>feedback from ABM</a:t>
            </a:r>
          </a:p>
          <a:p>
            <a:pPr marL="0" indent="0">
              <a:buNone/>
            </a:pPr>
            <a:endParaRPr lang="en-US" sz="3600" dirty="0"/>
          </a:p>
          <a:p>
            <a:pPr>
              <a:buFont typeface="Wingdings" panose="05000000000000000000" pitchFamily="2" charset="2"/>
              <a:buChar char="q"/>
            </a:pPr>
            <a:r>
              <a:rPr lang="en-US" sz="3600" dirty="0" smtClean="0"/>
              <a:t>Ratification by Membership</a:t>
            </a:r>
            <a:endParaRPr lang="en-US" sz="3600" dirty="0"/>
          </a:p>
        </p:txBody>
      </p:sp>
      <p:pic>
        <p:nvPicPr>
          <p:cNvPr id="3074" name="Picture 2" descr="C:\Users\Debora K Meise\AppData\Local\Microsoft\Windows\INetCache\IE\Z9IVL1WZ\NEXT_Log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304800"/>
            <a:ext cx="3390900" cy="1962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594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294" y="1965324"/>
            <a:ext cx="8460105" cy="4144963"/>
          </a:xfrm>
        </p:spPr>
        <p:txBody>
          <a:bodyPr/>
          <a:lstStyle/>
          <a:p>
            <a:pPr marL="0" indent="0">
              <a:buNone/>
            </a:pPr>
            <a:r>
              <a:rPr lang="en-US" b="1" dirty="0" smtClean="0"/>
              <a:t>The Old Way</a:t>
            </a:r>
            <a:r>
              <a:rPr lang="en-US" b="1" dirty="0" smtClean="0"/>
              <a:t>…</a:t>
            </a:r>
            <a:br>
              <a:rPr lang="en-US" b="1" dirty="0" smtClean="0"/>
            </a:br>
            <a:endParaRPr lang="en-US" sz="1000" b="1" dirty="0" smtClean="0"/>
          </a:p>
          <a:p>
            <a:pPr>
              <a:buFont typeface="Wingdings" panose="05000000000000000000" pitchFamily="2" charset="2"/>
              <a:buChar char="q"/>
            </a:pPr>
            <a:r>
              <a:rPr lang="en-US" dirty="0" smtClean="0"/>
              <a:t>Labor Intensive for Jurisdiction, Review </a:t>
            </a:r>
            <a:r>
              <a:rPr lang="en-US" dirty="0" smtClean="0"/>
              <a:t>Team </a:t>
            </a:r>
            <a:r>
              <a:rPr lang="en-US" dirty="0" smtClean="0"/>
              <a:t>and PCRC</a:t>
            </a:r>
            <a:br>
              <a:rPr lang="en-US" dirty="0" smtClean="0"/>
            </a:br>
            <a:endParaRPr lang="en-US" dirty="0" smtClean="0"/>
          </a:p>
          <a:p>
            <a:pPr>
              <a:buFont typeface="Wingdings" panose="05000000000000000000" pitchFamily="2" charset="2"/>
              <a:buChar char="q"/>
            </a:pPr>
            <a:r>
              <a:rPr lang="en-US" dirty="0" smtClean="0"/>
              <a:t>The citings are all inclusive</a:t>
            </a:r>
            <a:br>
              <a:rPr lang="en-US" dirty="0" smtClean="0"/>
            </a:br>
            <a:endParaRPr lang="en-US" dirty="0" smtClean="0"/>
          </a:p>
          <a:p>
            <a:pPr>
              <a:buFont typeface="Wingdings" panose="05000000000000000000" pitchFamily="2" charset="2"/>
              <a:buChar char="q"/>
            </a:pPr>
            <a:r>
              <a:rPr lang="en-US" dirty="0" smtClean="0"/>
              <a:t>The </a:t>
            </a:r>
            <a:r>
              <a:rPr lang="en-US" dirty="0"/>
              <a:t>Process is </a:t>
            </a:r>
            <a:r>
              <a:rPr lang="en-US" dirty="0" smtClean="0"/>
              <a:t>SLOW</a:t>
            </a:r>
            <a:endParaRPr lang="en-US" dirty="0"/>
          </a:p>
          <a:p>
            <a:pPr marL="0" indent="0">
              <a:buNone/>
            </a:pPr>
            <a:endParaRPr lang="en-US" dirty="0" smtClean="0"/>
          </a:p>
          <a:p>
            <a:pPr marL="0" indent="0">
              <a:buNone/>
            </a:pPr>
            <a:endParaRPr lang="en-US" dirty="0"/>
          </a:p>
        </p:txBody>
      </p:sp>
      <p:sp>
        <p:nvSpPr>
          <p:cNvPr id="3" name="Title 2"/>
          <p:cNvSpPr>
            <a:spLocks noGrp="1"/>
          </p:cNvSpPr>
          <p:nvPr>
            <p:ph type="title"/>
          </p:nvPr>
        </p:nvSpPr>
        <p:spPr>
          <a:xfrm>
            <a:off x="1981200" y="274638"/>
            <a:ext cx="6705600" cy="1143000"/>
          </a:xfrm>
        </p:spPr>
        <p:txBody>
          <a:bodyPr/>
          <a:lstStyle/>
          <a:p>
            <a:r>
              <a:rPr lang="en-US" sz="3200" b="1" dirty="0" smtClean="0"/>
              <a:t>Program Compliance </a:t>
            </a:r>
            <a:r>
              <a:rPr lang="en-US" sz="3200" b="1" dirty="0" smtClean="0"/>
              <a:t>Reviews</a:t>
            </a:r>
            <a:r>
              <a:rPr lang="en-US" sz="3200" b="1" dirty="0" smtClean="0"/>
              <a:t/>
            </a:r>
            <a:br>
              <a:rPr lang="en-US" sz="3200" b="1" dirty="0" smtClean="0"/>
            </a:br>
            <a:r>
              <a:rPr lang="en-US" sz="3200" b="1" dirty="0" smtClean="0"/>
              <a:t>A New View</a:t>
            </a:r>
            <a:r>
              <a:rPr lang="en-US" dirty="0" smtClean="0"/>
              <a:t/>
            </a:r>
            <a:br>
              <a:rPr lang="en-US" dirty="0" smtClean="0"/>
            </a:br>
            <a:endParaRPr lang="en-US" dirty="0"/>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5895945" y="3352800"/>
            <a:ext cx="2898913" cy="230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7312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57400" y="274638"/>
            <a:ext cx="6629400" cy="1143000"/>
          </a:xfrm>
        </p:spPr>
        <p:txBody>
          <a:bodyPr/>
          <a:lstStyle/>
          <a:p>
            <a:r>
              <a:rPr lang="en-US" sz="3200" b="1" dirty="0"/>
              <a:t>Program Compliance </a:t>
            </a:r>
            <a:r>
              <a:rPr lang="en-US" sz="3200" b="1" dirty="0" smtClean="0"/>
              <a:t>Reviews</a:t>
            </a:r>
            <a:r>
              <a:rPr lang="en-US" sz="3200" b="1" dirty="0"/>
              <a:t/>
            </a:r>
            <a:br>
              <a:rPr lang="en-US" sz="3200" b="1" dirty="0"/>
            </a:br>
            <a:r>
              <a:rPr lang="en-US" sz="3200" b="1" dirty="0"/>
              <a:t>A New View</a:t>
            </a:r>
            <a:r>
              <a:rPr lang="en-US" sz="3200" dirty="0"/>
              <a:t/>
            </a:r>
            <a:br>
              <a:rPr lang="en-US" sz="3200" dirty="0"/>
            </a:br>
            <a:endParaRPr lang="en-US" sz="3200"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814680" y="3815298"/>
            <a:ext cx="2760909" cy="1462088"/>
          </a:xfrm>
        </p:spPr>
      </p:pic>
      <p:sp>
        <p:nvSpPr>
          <p:cNvPr id="9" name="TextBox 8"/>
          <p:cNvSpPr txBox="1"/>
          <p:nvPr/>
        </p:nvSpPr>
        <p:spPr>
          <a:xfrm>
            <a:off x="609600" y="2438400"/>
            <a:ext cx="7543800" cy="646331"/>
          </a:xfrm>
          <a:prstGeom prst="rect">
            <a:avLst/>
          </a:prstGeom>
          <a:noFill/>
        </p:spPr>
        <p:txBody>
          <a:bodyPr wrap="square" rtlCol="0">
            <a:spAutoFit/>
          </a:bodyPr>
          <a:lstStyle/>
          <a:p>
            <a:endParaRPr lang="en-US" dirty="0" smtClean="0"/>
          </a:p>
          <a:p>
            <a:endParaRPr lang="en-US" dirty="0"/>
          </a:p>
        </p:txBody>
      </p:sp>
      <p:sp>
        <p:nvSpPr>
          <p:cNvPr id="10" name="TextBox 9"/>
          <p:cNvSpPr txBox="1"/>
          <p:nvPr/>
        </p:nvSpPr>
        <p:spPr>
          <a:xfrm>
            <a:off x="457200" y="1676400"/>
            <a:ext cx="8153400" cy="3600986"/>
          </a:xfrm>
          <a:prstGeom prst="rect">
            <a:avLst/>
          </a:prstGeom>
          <a:noFill/>
        </p:spPr>
        <p:txBody>
          <a:bodyPr wrap="square" rtlCol="0">
            <a:spAutoFit/>
          </a:bodyPr>
          <a:lstStyle/>
          <a:p>
            <a:endParaRPr lang="en-US" dirty="0" smtClean="0"/>
          </a:p>
          <a:p>
            <a:r>
              <a:rPr lang="en-US" sz="3200" b="1" dirty="0" smtClean="0"/>
              <a:t>A New Way…</a:t>
            </a:r>
          </a:p>
          <a:p>
            <a:endParaRPr lang="en-US" sz="3200" dirty="0"/>
          </a:p>
          <a:p>
            <a:pPr marL="457200" indent="-457200">
              <a:buFont typeface="Wingdings" panose="05000000000000000000" pitchFamily="2" charset="2"/>
              <a:buChar char="q"/>
            </a:pPr>
            <a:r>
              <a:rPr lang="en-US" sz="3200" dirty="0" smtClean="0"/>
              <a:t>Use the information you already </a:t>
            </a:r>
            <a:r>
              <a:rPr lang="en-US" sz="3200" dirty="0" smtClean="0"/>
              <a:t>upload </a:t>
            </a:r>
            <a:r>
              <a:rPr lang="en-US" sz="3200" dirty="0" smtClean="0"/>
              <a:t>in the Clearinghouse</a:t>
            </a:r>
          </a:p>
          <a:p>
            <a:endParaRPr lang="en-US" sz="3200" dirty="0"/>
          </a:p>
          <a:p>
            <a:pPr marL="457200" indent="-457200">
              <a:buFont typeface="Wingdings" panose="05000000000000000000" pitchFamily="2" charset="2"/>
              <a:buChar char="q"/>
            </a:pPr>
            <a:r>
              <a:rPr lang="en-US" sz="3200" dirty="0" smtClean="0"/>
              <a:t>Speed up the process</a:t>
            </a:r>
            <a:endParaRPr lang="en-US" sz="3200" dirty="0"/>
          </a:p>
          <a:p>
            <a:endParaRPr lang="en-US" dirty="0"/>
          </a:p>
        </p:txBody>
      </p:sp>
    </p:spTree>
    <p:extLst>
      <p:ext uri="{BB962C8B-B14F-4D97-AF65-F5344CB8AC3E}">
        <p14:creationId xmlns:p14="http://schemas.microsoft.com/office/powerpoint/2010/main" val="805682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295" y="1905000"/>
            <a:ext cx="8229600" cy="4205287"/>
          </a:xfrm>
        </p:spPr>
        <p:txBody>
          <a:bodyPr/>
          <a:lstStyle/>
          <a:p>
            <a:pPr marL="0" indent="0">
              <a:buNone/>
            </a:pPr>
            <a:r>
              <a:rPr lang="en-US" b="1" dirty="0" smtClean="0"/>
              <a:t>How did we get here</a:t>
            </a:r>
            <a:r>
              <a:rPr lang="en-US" b="1" dirty="0" smtClean="0"/>
              <a:t>?</a:t>
            </a:r>
          </a:p>
          <a:p>
            <a:pPr marL="0" indent="0">
              <a:buNone/>
            </a:pPr>
            <a:endParaRPr lang="en-US" sz="1000" b="1" dirty="0" smtClean="0"/>
          </a:p>
          <a:p>
            <a:pPr lvl="1">
              <a:buFont typeface="Wingdings" panose="05000000000000000000" pitchFamily="2" charset="2"/>
              <a:buChar char="q"/>
            </a:pPr>
            <a:r>
              <a:rPr lang="en-US" dirty="0" smtClean="0"/>
              <a:t>R1555</a:t>
            </a:r>
            <a:endParaRPr lang="en-US" dirty="0"/>
          </a:p>
          <a:p>
            <a:pPr marL="0" indent="0">
              <a:buNone/>
            </a:pPr>
            <a:endParaRPr lang="en-US" sz="2800" dirty="0" smtClean="0"/>
          </a:p>
          <a:p>
            <a:pPr lvl="1">
              <a:buFont typeface="Wingdings" panose="05000000000000000000" pitchFamily="2" charset="2"/>
              <a:buChar char="q"/>
            </a:pPr>
            <a:r>
              <a:rPr lang="en-US" dirty="0" smtClean="0"/>
              <a:t>Creation of the PCRCWG</a:t>
            </a:r>
          </a:p>
          <a:p>
            <a:pPr marL="400050" lvl="1" indent="0">
              <a:buNone/>
            </a:pPr>
            <a:endParaRPr lang="en-US" dirty="0"/>
          </a:p>
          <a:p>
            <a:pPr lvl="1">
              <a:buFont typeface="Wingdings" panose="05000000000000000000" pitchFamily="2" charset="2"/>
              <a:buChar char="q"/>
            </a:pPr>
            <a:r>
              <a:rPr lang="en-US" dirty="0" smtClean="0"/>
              <a:t>The Survey</a:t>
            </a:r>
          </a:p>
          <a:p>
            <a:pPr marL="400050" lvl="1" indent="0">
              <a:buNone/>
            </a:pPr>
            <a:endParaRPr lang="en-US" dirty="0" smtClean="0"/>
          </a:p>
          <a:p>
            <a:pPr lvl="1">
              <a:buFont typeface="Wingdings" panose="05000000000000000000" pitchFamily="2" charset="2"/>
              <a:buChar char="q"/>
            </a:pPr>
            <a:r>
              <a:rPr lang="en-US" dirty="0" smtClean="0"/>
              <a:t>PCRC and WG Face to Face in Chandler</a:t>
            </a:r>
          </a:p>
          <a:p>
            <a:pPr marL="0" indent="0">
              <a:buNone/>
            </a:pPr>
            <a:r>
              <a:rPr lang="en-US" dirty="0"/>
              <a:t>	</a:t>
            </a:r>
          </a:p>
        </p:txBody>
      </p:sp>
      <p:sp>
        <p:nvSpPr>
          <p:cNvPr id="3" name="Title 2"/>
          <p:cNvSpPr>
            <a:spLocks noGrp="1"/>
          </p:cNvSpPr>
          <p:nvPr>
            <p:ph type="title"/>
          </p:nvPr>
        </p:nvSpPr>
        <p:spPr>
          <a:xfrm>
            <a:off x="1905000" y="274638"/>
            <a:ext cx="6781800" cy="1143000"/>
          </a:xfrm>
        </p:spPr>
        <p:txBody>
          <a:bodyPr/>
          <a:lstStyle/>
          <a:p>
            <a:r>
              <a:rPr lang="en-US" sz="3200" b="1" dirty="0"/>
              <a:t>Program Compliance </a:t>
            </a:r>
            <a:r>
              <a:rPr lang="en-US" sz="3200" b="1" dirty="0" smtClean="0"/>
              <a:t>Reviews</a:t>
            </a:r>
            <a:r>
              <a:rPr lang="en-US" sz="3200" b="1" dirty="0"/>
              <a:t/>
            </a:r>
            <a:br>
              <a:rPr lang="en-US" sz="3200" b="1" dirty="0"/>
            </a:br>
            <a:r>
              <a:rPr lang="en-US" sz="3200" b="1" dirty="0"/>
              <a:t>A New View</a:t>
            </a:r>
            <a:r>
              <a:rPr lang="en-US" sz="3200" dirty="0"/>
              <a:t/>
            </a:r>
            <a:br>
              <a:rPr lang="en-US" sz="3200" dirty="0"/>
            </a:br>
            <a:endParaRPr lang="en-US"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2971800"/>
            <a:ext cx="3143250" cy="17162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8869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676400"/>
            <a:ext cx="8763000" cy="4648200"/>
          </a:xfrm>
        </p:spPr>
        <p:txBody>
          <a:bodyPr/>
          <a:lstStyle/>
          <a:p>
            <a:pPr marL="0" indent="0">
              <a:buNone/>
            </a:pPr>
            <a:r>
              <a:rPr lang="en-US" b="1" dirty="0" smtClean="0"/>
              <a:t>What is it all about?  The highlights</a:t>
            </a:r>
            <a:r>
              <a:rPr lang="en-US" b="1" dirty="0" smtClean="0"/>
              <a:t>:</a:t>
            </a:r>
            <a:br>
              <a:rPr lang="en-US" b="1" dirty="0" smtClean="0"/>
            </a:br>
            <a:endParaRPr lang="en-US" sz="1000" b="1" dirty="0" smtClean="0"/>
          </a:p>
          <a:p>
            <a:pPr>
              <a:buFont typeface="Wingdings" panose="05000000000000000000" pitchFamily="2" charset="2"/>
              <a:buChar char="q"/>
            </a:pPr>
            <a:r>
              <a:rPr lang="en-US" dirty="0" smtClean="0"/>
              <a:t>Review Cycle changes to three years</a:t>
            </a:r>
          </a:p>
          <a:p>
            <a:pPr>
              <a:buFont typeface="Wingdings" panose="05000000000000000000" pitchFamily="2" charset="2"/>
              <a:buChar char="q"/>
            </a:pPr>
            <a:endParaRPr lang="en-US" dirty="0"/>
          </a:p>
          <a:p>
            <a:pPr>
              <a:buFont typeface="Wingdings" panose="05000000000000000000" pitchFamily="2" charset="2"/>
              <a:buChar char="q"/>
            </a:pPr>
            <a:r>
              <a:rPr lang="en-US" dirty="0" smtClean="0"/>
              <a:t>Audit Accountability remains at five years</a:t>
            </a:r>
          </a:p>
          <a:p>
            <a:pPr marL="0" indent="0">
              <a:buNone/>
            </a:pPr>
            <a:endParaRPr lang="en-US" dirty="0" smtClean="0"/>
          </a:p>
          <a:p>
            <a:pPr>
              <a:buFont typeface="Wingdings" panose="05000000000000000000" pitchFamily="2" charset="2"/>
              <a:buChar char="q"/>
            </a:pPr>
            <a:r>
              <a:rPr lang="en-US" dirty="0" smtClean="0"/>
              <a:t>Use the information contained in the </a:t>
            </a:r>
            <a:r>
              <a:rPr lang="en-US" dirty="0" smtClean="0"/>
              <a:t>Clearinghouse </a:t>
            </a:r>
            <a:r>
              <a:rPr lang="en-US" dirty="0" smtClean="0"/>
              <a:t>– Transmittals and Audit </a:t>
            </a:r>
            <a:r>
              <a:rPr lang="en-US" dirty="0" smtClean="0"/>
              <a:t>Reports</a:t>
            </a:r>
            <a:endParaRPr lang="en-US" dirty="0"/>
          </a:p>
          <a:p>
            <a:pPr marL="0" indent="0">
              <a:buNone/>
            </a:pPr>
            <a:endParaRPr lang="en-US" dirty="0"/>
          </a:p>
        </p:txBody>
      </p:sp>
      <p:sp>
        <p:nvSpPr>
          <p:cNvPr id="3" name="Title 2"/>
          <p:cNvSpPr>
            <a:spLocks noGrp="1"/>
          </p:cNvSpPr>
          <p:nvPr>
            <p:ph type="title"/>
          </p:nvPr>
        </p:nvSpPr>
        <p:spPr>
          <a:xfrm>
            <a:off x="1981200" y="274638"/>
            <a:ext cx="6705600" cy="1143000"/>
          </a:xfrm>
        </p:spPr>
        <p:txBody>
          <a:bodyPr/>
          <a:lstStyle/>
          <a:p>
            <a:r>
              <a:rPr lang="en-US" sz="3200" b="1" dirty="0"/>
              <a:t>Program Compliance </a:t>
            </a:r>
            <a:r>
              <a:rPr lang="en-US" sz="3200" b="1" dirty="0" smtClean="0"/>
              <a:t>Reviews</a:t>
            </a:r>
            <a:r>
              <a:rPr lang="en-US" sz="3200" b="1" dirty="0"/>
              <a:t/>
            </a:r>
            <a:br>
              <a:rPr lang="en-US" sz="3200" b="1" dirty="0"/>
            </a:br>
            <a:r>
              <a:rPr lang="en-US" sz="3200" b="1" dirty="0"/>
              <a:t>A New View</a:t>
            </a:r>
            <a:r>
              <a:rPr lang="en-US" sz="3200" dirty="0"/>
              <a:t/>
            </a:r>
            <a:br>
              <a:rPr lang="en-US" sz="3200" dirty="0"/>
            </a:br>
            <a:endParaRPr lang="en-US" sz="3200" dirty="0"/>
          </a:p>
        </p:txBody>
      </p:sp>
      <p:pic>
        <p:nvPicPr>
          <p:cNvPr id="1026" name="Picture 2" descr="C:\Users\Debora K Meise\AppData\Local\Microsoft\Windows\INetCache\IE\VBISK1WV\feedback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1828800"/>
            <a:ext cx="2019300" cy="13398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2710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Debora K Meise\AppData\Local\Microsoft\Windows\INetCache\IE\Z9IVL1WZ\Blog-LessFewe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3810000"/>
            <a:ext cx="2286000" cy="2139696"/>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455294" y="1965324"/>
            <a:ext cx="8383905" cy="4144963"/>
          </a:xfrm>
        </p:spPr>
        <p:txBody>
          <a:bodyPr/>
          <a:lstStyle/>
          <a:p>
            <a:pPr marL="0" indent="0">
              <a:buNone/>
            </a:pPr>
            <a:r>
              <a:rPr lang="en-US" b="1" dirty="0" smtClean="0"/>
              <a:t>What does this mean to my Jurisdiction</a:t>
            </a:r>
            <a:r>
              <a:rPr lang="en-US" b="1" dirty="0" smtClean="0"/>
              <a:t>?</a:t>
            </a:r>
            <a:br>
              <a:rPr lang="en-US" b="1" dirty="0" smtClean="0"/>
            </a:br>
            <a:endParaRPr lang="en-US" sz="1000" b="1" dirty="0" smtClean="0"/>
          </a:p>
          <a:p>
            <a:pPr>
              <a:buFont typeface="Wingdings" panose="05000000000000000000" pitchFamily="2" charset="2"/>
              <a:buChar char="q"/>
            </a:pPr>
            <a:r>
              <a:rPr lang="en-US" dirty="0" smtClean="0"/>
              <a:t>No retrieval, scanning and uploading of </a:t>
            </a:r>
            <a:r>
              <a:rPr lang="en-US" dirty="0" smtClean="0"/>
              <a:t>audit </a:t>
            </a:r>
            <a:r>
              <a:rPr lang="en-US" dirty="0" smtClean="0"/>
              <a:t>files and </a:t>
            </a:r>
            <a:r>
              <a:rPr lang="en-US" dirty="0" smtClean="0"/>
              <a:t>returns</a:t>
            </a:r>
            <a:br>
              <a:rPr lang="en-US" dirty="0" smtClean="0"/>
            </a:br>
            <a:endParaRPr lang="en-US" sz="1000" dirty="0"/>
          </a:p>
          <a:p>
            <a:pPr>
              <a:buFont typeface="Wingdings" panose="05000000000000000000" pitchFamily="2" charset="2"/>
              <a:buChar char="q"/>
            </a:pPr>
            <a:r>
              <a:rPr lang="en-US" dirty="0" smtClean="0"/>
              <a:t>Quicker, less intrusive </a:t>
            </a:r>
            <a:r>
              <a:rPr lang="en-US" dirty="0" smtClean="0"/>
              <a:t>review</a:t>
            </a:r>
            <a:br>
              <a:rPr lang="en-US" dirty="0" smtClean="0"/>
            </a:br>
            <a:endParaRPr lang="en-US" sz="1000" dirty="0" smtClean="0"/>
          </a:p>
          <a:p>
            <a:pPr>
              <a:buFont typeface="Wingdings" panose="05000000000000000000" pitchFamily="2" charset="2"/>
              <a:buChar char="q"/>
            </a:pPr>
            <a:r>
              <a:rPr lang="en-US" dirty="0" smtClean="0"/>
              <a:t>Fewer resources dedicated by </a:t>
            </a:r>
            <a:r>
              <a:rPr lang="en-US" dirty="0" smtClean="0"/>
              <a:t/>
            </a:r>
            <a:br>
              <a:rPr lang="en-US" dirty="0" smtClean="0"/>
            </a:br>
            <a:r>
              <a:rPr lang="en-US" dirty="0" smtClean="0"/>
              <a:t>your </a:t>
            </a:r>
            <a:r>
              <a:rPr lang="en-US" dirty="0" smtClean="0"/>
              <a:t>Jurisdiction	</a:t>
            </a:r>
          </a:p>
          <a:p>
            <a:pPr marL="0" indent="0">
              <a:buNone/>
            </a:pPr>
            <a:r>
              <a:rPr lang="en-US" dirty="0" smtClean="0"/>
              <a:t>	</a:t>
            </a:r>
            <a:endParaRPr lang="en-US" dirty="0"/>
          </a:p>
        </p:txBody>
      </p:sp>
      <p:sp>
        <p:nvSpPr>
          <p:cNvPr id="3" name="Title 2"/>
          <p:cNvSpPr>
            <a:spLocks noGrp="1"/>
          </p:cNvSpPr>
          <p:nvPr>
            <p:ph type="title"/>
          </p:nvPr>
        </p:nvSpPr>
        <p:spPr>
          <a:xfrm>
            <a:off x="1905000" y="274638"/>
            <a:ext cx="6781800" cy="1143000"/>
          </a:xfrm>
        </p:spPr>
        <p:txBody>
          <a:bodyPr/>
          <a:lstStyle/>
          <a:p>
            <a:r>
              <a:rPr lang="en-US" sz="3200" b="1" dirty="0"/>
              <a:t>Program Compliance </a:t>
            </a:r>
            <a:r>
              <a:rPr lang="en-US" sz="3200" b="1" dirty="0" smtClean="0"/>
              <a:t>Reviews</a:t>
            </a:r>
            <a:r>
              <a:rPr lang="en-US" sz="3200" b="1" dirty="0"/>
              <a:t/>
            </a:r>
            <a:br>
              <a:rPr lang="en-US" sz="3200" b="1" dirty="0"/>
            </a:br>
            <a:r>
              <a:rPr lang="en-US" sz="3200" b="1" dirty="0"/>
              <a:t>A New View</a:t>
            </a:r>
            <a:r>
              <a:rPr lang="en-US" sz="3200" dirty="0"/>
              <a:t/>
            </a:r>
            <a:br>
              <a:rPr lang="en-US" sz="3200" dirty="0"/>
            </a:br>
            <a:endParaRPr lang="en-US" sz="3200" dirty="0"/>
          </a:p>
        </p:txBody>
      </p:sp>
    </p:spTree>
    <p:extLst>
      <p:ext uri="{BB962C8B-B14F-4D97-AF65-F5344CB8AC3E}">
        <p14:creationId xmlns:p14="http://schemas.microsoft.com/office/powerpoint/2010/main" val="1725300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965324"/>
            <a:ext cx="8839200" cy="4144963"/>
          </a:xfrm>
        </p:spPr>
        <p:txBody>
          <a:bodyPr/>
          <a:lstStyle/>
          <a:p>
            <a:pPr marL="0" indent="0" algn="ctr">
              <a:buNone/>
            </a:pPr>
            <a:r>
              <a:rPr lang="en-US" sz="3600" b="1" dirty="0" smtClean="0"/>
              <a:t>What happens if the Review Team finds something?</a:t>
            </a:r>
          </a:p>
          <a:p>
            <a:pPr marL="0" indent="0">
              <a:buNone/>
            </a:pPr>
            <a:endParaRPr lang="en-US" dirty="0" smtClean="0"/>
          </a:p>
          <a:p>
            <a:pPr lvl="1">
              <a:buFont typeface="Wingdings" panose="05000000000000000000" pitchFamily="2" charset="2"/>
              <a:buChar char="q"/>
            </a:pPr>
            <a:r>
              <a:rPr lang="en-US" sz="3200" dirty="0" smtClean="0"/>
              <a:t>Expect a phone call</a:t>
            </a:r>
            <a:br>
              <a:rPr lang="en-US" sz="3200" dirty="0" smtClean="0"/>
            </a:br>
            <a:endParaRPr lang="en-US" sz="3200" dirty="0" smtClean="0"/>
          </a:p>
          <a:p>
            <a:pPr lvl="1">
              <a:buFont typeface="Wingdings" panose="05000000000000000000" pitchFamily="2" charset="2"/>
              <a:buChar char="q"/>
            </a:pPr>
            <a:r>
              <a:rPr lang="en-US" sz="3200" dirty="0" smtClean="0"/>
              <a:t>May require the upload of additional information  (Audit File)</a:t>
            </a:r>
            <a:endParaRPr lang="en-US" sz="3200" dirty="0"/>
          </a:p>
        </p:txBody>
      </p:sp>
      <p:sp>
        <p:nvSpPr>
          <p:cNvPr id="3" name="Title 2"/>
          <p:cNvSpPr>
            <a:spLocks noGrp="1"/>
          </p:cNvSpPr>
          <p:nvPr>
            <p:ph type="title"/>
          </p:nvPr>
        </p:nvSpPr>
        <p:spPr>
          <a:xfrm>
            <a:off x="1905000" y="274638"/>
            <a:ext cx="6781800" cy="1143000"/>
          </a:xfrm>
        </p:spPr>
        <p:txBody>
          <a:bodyPr/>
          <a:lstStyle/>
          <a:p>
            <a:r>
              <a:rPr lang="en-US" sz="3200" b="1" dirty="0"/>
              <a:t>Program Compliance </a:t>
            </a:r>
            <a:r>
              <a:rPr lang="en-US" sz="3200" b="1" dirty="0" smtClean="0"/>
              <a:t>Reviews</a:t>
            </a:r>
            <a:r>
              <a:rPr lang="en-US" sz="3200" b="1" dirty="0"/>
              <a:t/>
            </a:r>
            <a:br>
              <a:rPr lang="en-US" sz="3200" b="1" dirty="0"/>
            </a:br>
            <a:r>
              <a:rPr lang="en-US" sz="3200" b="1" dirty="0"/>
              <a:t>A New View</a:t>
            </a:r>
            <a:r>
              <a:rPr lang="en-US" sz="3200" dirty="0"/>
              <a:t/>
            </a:r>
            <a:br>
              <a:rPr lang="en-US" sz="3200" dirty="0"/>
            </a:br>
            <a:endParaRPr lang="en-US" sz="32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3048000"/>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2546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1685925"/>
            <a:ext cx="2619375"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ontent Placeholder 1"/>
          <p:cNvSpPr>
            <a:spLocks noGrp="1"/>
          </p:cNvSpPr>
          <p:nvPr>
            <p:ph idx="1"/>
          </p:nvPr>
        </p:nvSpPr>
        <p:spPr>
          <a:xfrm>
            <a:off x="455295" y="1752600"/>
            <a:ext cx="8229600" cy="4357687"/>
          </a:xfrm>
        </p:spPr>
        <p:txBody>
          <a:bodyPr/>
          <a:lstStyle/>
          <a:p>
            <a:pPr marL="0" indent="0">
              <a:buNone/>
            </a:pPr>
            <a:r>
              <a:rPr lang="en-US" b="1" dirty="0" smtClean="0"/>
              <a:t>OK…What about the Audits</a:t>
            </a:r>
            <a:r>
              <a:rPr lang="en-US" b="1" dirty="0" smtClean="0"/>
              <a:t>?</a:t>
            </a:r>
            <a:br>
              <a:rPr lang="en-US" b="1" dirty="0" smtClean="0"/>
            </a:br>
            <a:endParaRPr lang="en-US" sz="1000" b="1" dirty="0" smtClean="0"/>
          </a:p>
          <a:p>
            <a:pPr>
              <a:buFont typeface="Wingdings" panose="05000000000000000000" pitchFamily="2" charset="2"/>
              <a:buChar char="q"/>
            </a:pPr>
            <a:r>
              <a:rPr lang="en-US" dirty="0" smtClean="0"/>
              <a:t>Audit reviews will be based on </a:t>
            </a:r>
            <a:br>
              <a:rPr lang="en-US" dirty="0" smtClean="0"/>
            </a:br>
            <a:r>
              <a:rPr lang="en-US" dirty="0" smtClean="0"/>
              <a:t>information contained in the </a:t>
            </a:r>
            <a:br>
              <a:rPr lang="en-US" dirty="0" smtClean="0"/>
            </a:br>
            <a:r>
              <a:rPr lang="en-US" dirty="0" smtClean="0"/>
              <a:t>Audit Report uploaded to the Clearinghouse</a:t>
            </a:r>
            <a:br>
              <a:rPr lang="en-US" dirty="0" smtClean="0"/>
            </a:br>
            <a:r>
              <a:rPr lang="en-US" sz="1000" dirty="0" smtClean="0"/>
              <a:t>  </a:t>
            </a:r>
          </a:p>
          <a:p>
            <a:pPr>
              <a:buFont typeface="Wingdings" panose="05000000000000000000" pitchFamily="2" charset="2"/>
              <a:buChar char="q"/>
            </a:pPr>
            <a:r>
              <a:rPr lang="en-US" dirty="0" smtClean="0"/>
              <a:t>Additional information may be required if there are questions found in the Audit Report  (This means uploading the Audit File)</a:t>
            </a:r>
            <a:endParaRPr lang="en-US" dirty="0"/>
          </a:p>
        </p:txBody>
      </p:sp>
      <p:sp>
        <p:nvSpPr>
          <p:cNvPr id="3" name="Title 2"/>
          <p:cNvSpPr>
            <a:spLocks noGrp="1"/>
          </p:cNvSpPr>
          <p:nvPr>
            <p:ph type="title"/>
          </p:nvPr>
        </p:nvSpPr>
        <p:spPr>
          <a:xfrm>
            <a:off x="1905000" y="274638"/>
            <a:ext cx="6781800" cy="1143000"/>
          </a:xfrm>
        </p:spPr>
        <p:txBody>
          <a:bodyPr/>
          <a:lstStyle/>
          <a:p>
            <a:r>
              <a:rPr lang="en-US" sz="3200" b="1" dirty="0"/>
              <a:t>Program Compliance </a:t>
            </a:r>
            <a:r>
              <a:rPr lang="en-US" sz="3200" b="1" dirty="0" smtClean="0"/>
              <a:t>Reviews</a:t>
            </a:r>
            <a:r>
              <a:rPr lang="en-US" sz="3200" b="1" dirty="0"/>
              <a:t/>
            </a:r>
            <a:br>
              <a:rPr lang="en-US" sz="3200" b="1" dirty="0"/>
            </a:br>
            <a:r>
              <a:rPr lang="en-US" sz="3200" b="1" dirty="0"/>
              <a:t>A New View</a:t>
            </a:r>
            <a:r>
              <a:rPr lang="en-US" sz="3200" dirty="0"/>
              <a:t/>
            </a:r>
            <a:br>
              <a:rPr lang="en-US" sz="3200" dirty="0"/>
            </a:br>
            <a:endParaRPr lang="en-US" sz="3200" dirty="0"/>
          </a:p>
        </p:txBody>
      </p:sp>
    </p:spTree>
    <p:extLst>
      <p:ext uri="{BB962C8B-B14F-4D97-AF65-F5344CB8AC3E}">
        <p14:creationId xmlns:p14="http://schemas.microsoft.com/office/powerpoint/2010/main" val="475558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a:t>OK…What about the Audits</a:t>
            </a:r>
            <a:r>
              <a:rPr lang="en-US" b="1" dirty="0" smtClean="0"/>
              <a:t>? (cont.)</a:t>
            </a:r>
          </a:p>
          <a:p>
            <a:pPr>
              <a:buFont typeface="Wingdings" panose="05000000000000000000" pitchFamily="2" charset="2"/>
              <a:buChar char="q"/>
            </a:pPr>
            <a:r>
              <a:rPr lang="en-US" dirty="0" smtClean="0"/>
              <a:t>Audit quality goes beyond the PCR process.  It is up to the jurisdictions to protect their revenue.  Once the audit goes beyond the 45 day appeal date the audit becomes final.  Neither the PCRC nor Review Team can change any audit numbers, especially if they are looking at an audit 3 years later.</a:t>
            </a:r>
            <a:endParaRPr lang="en-US" dirty="0"/>
          </a:p>
          <a:p>
            <a:endParaRPr lang="en-US" dirty="0"/>
          </a:p>
        </p:txBody>
      </p:sp>
      <p:sp>
        <p:nvSpPr>
          <p:cNvPr id="3" name="Title 2"/>
          <p:cNvSpPr>
            <a:spLocks noGrp="1"/>
          </p:cNvSpPr>
          <p:nvPr>
            <p:ph type="title"/>
          </p:nvPr>
        </p:nvSpPr>
        <p:spPr>
          <a:xfrm>
            <a:off x="1905000" y="274638"/>
            <a:ext cx="6781800" cy="1143000"/>
          </a:xfrm>
        </p:spPr>
        <p:txBody>
          <a:bodyPr/>
          <a:lstStyle/>
          <a:p>
            <a:r>
              <a:rPr lang="en-US" sz="3200" b="1" dirty="0"/>
              <a:t>Program Compliance </a:t>
            </a:r>
            <a:r>
              <a:rPr lang="en-US" sz="3200" b="1" dirty="0" smtClean="0"/>
              <a:t>Reviews</a:t>
            </a:r>
            <a:r>
              <a:rPr lang="en-US" sz="3200" b="1" dirty="0"/>
              <a:t/>
            </a:r>
            <a:br>
              <a:rPr lang="en-US" sz="3200" b="1" dirty="0"/>
            </a:br>
            <a:r>
              <a:rPr lang="en-US" sz="3200" b="1" dirty="0"/>
              <a:t>A New View</a:t>
            </a:r>
            <a:r>
              <a:rPr lang="en-US" sz="3200" dirty="0"/>
              <a:t/>
            </a:r>
            <a:br>
              <a:rPr lang="en-US" sz="3200" dirty="0"/>
            </a:br>
            <a:endParaRPr lang="en-US" sz="3200" dirty="0"/>
          </a:p>
        </p:txBody>
      </p:sp>
    </p:spTree>
    <p:extLst>
      <p:ext uri="{BB962C8B-B14F-4D97-AF65-F5344CB8AC3E}">
        <p14:creationId xmlns:p14="http://schemas.microsoft.com/office/powerpoint/2010/main" val="996930472"/>
      </p:ext>
    </p:extLst>
  </p:cSld>
  <p:clrMapOvr>
    <a:masterClrMapping/>
  </p:clrMapOvr>
</p:sld>
</file>

<file path=ppt/theme/theme1.xml><?xml version="1.0" encoding="utf-8"?>
<a:theme xmlns:a="http://schemas.openxmlformats.org/drawingml/2006/main" name="IFTA ABM 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1512</TotalTime>
  <Words>217</Words>
  <Application>Microsoft Office PowerPoint</Application>
  <PresentationFormat>On-screen Show (4:3)</PresentationFormat>
  <Paragraphs>69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IFTA ABM 2016</vt:lpstr>
      <vt:lpstr>Program Compliance Reviews A New View</vt:lpstr>
      <vt:lpstr>Program Compliance Reviews A New View </vt:lpstr>
      <vt:lpstr>Program Compliance Reviews A New View </vt:lpstr>
      <vt:lpstr>Program Compliance Reviews A New View </vt:lpstr>
      <vt:lpstr>Program Compliance Reviews A New View </vt:lpstr>
      <vt:lpstr>Program Compliance Reviews A New View </vt:lpstr>
      <vt:lpstr>Program Compliance Reviews A New View </vt:lpstr>
      <vt:lpstr>Program Compliance Reviews A New View </vt:lpstr>
      <vt:lpstr>Program Compliance Reviews A New View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Lonette Turner</dc:creator>
  <cp:lastModifiedBy>Debora K Meise</cp:lastModifiedBy>
  <cp:revision>51</cp:revision>
  <dcterms:created xsi:type="dcterms:W3CDTF">2016-07-21T22:27:59Z</dcterms:created>
  <dcterms:modified xsi:type="dcterms:W3CDTF">2017-08-02T17:33:07Z</dcterms:modified>
</cp:coreProperties>
</file>